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28"/>
  </p:notesMasterIdLst>
  <p:sldIdLst>
    <p:sldId id="256" r:id="rId3"/>
    <p:sldId id="265" r:id="rId4"/>
    <p:sldId id="276" r:id="rId5"/>
    <p:sldId id="307" r:id="rId6"/>
    <p:sldId id="306" r:id="rId7"/>
    <p:sldId id="305" r:id="rId8"/>
    <p:sldId id="304" r:id="rId9"/>
    <p:sldId id="277" r:id="rId10"/>
    <p:sldId id="278" r:id="rId11"/>
    <p:sldId id="279" r:id="rId12"/>
    <p:sldId id="280" r:id="rId13"/>
    <p:sldId id="281" r:id="rId14"/>
    <p:sldId id="303" r:id="rId15"/>
    <p:sldId id="283" r:id="rId16"/>
    <p:sldId id="262" r:id="rId17"/>
    <p:sldId id="284" r:id="rId18"/>
    <p:sldId id="287" r:id="rId19"/>
    <p:sldId id="289" r:id="rId20"/>
    <p:sldId id="291" r:id="rId21"/>
    <p:sldId id="293" r:id="rId22"/>
    <p:sldId id="294" r:id="rId23"/>
    <p:sldId id="298" r:id="rId24"/>
    <p:sldId id="300" r:id="rId25"/>
    <p:sldId id="263" r:id="rId26"/>
    <p:sldId id="302" r:id="rId27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Overpass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0F0F0"/>
    <a:srgbClr val="F8F8F8"/>
    <a:srgbClr val="B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798B03-C92E-439F-82BC-F01B5BE5F631}">
  <a:tblStyle styleId="{AF798B03-C92E-439F-82BC-F01B5BE5F63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62AD445-076F-4BBC-8AEF-2166D522E9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13776B-B0B8-4FDF-A9EA-E5C449D7FC68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73678" autoAdjust="0"/>
  </p:normalViewPr>
  <p:slideViewPr>
    <p:cSldViewPr snapToGrid="0">
      <p:cViewPr varScale="1">
        <p:scale>
          <a:sx n="113" d="100"/>
          <a:sy n="113" d="100"/>
        </p:scale>
        <p:origin x="10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4307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45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9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80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10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3133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102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51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851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851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321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642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38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6794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6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38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67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108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4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29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331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7944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113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61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51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39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78">
            <a:extLst>
              <a:ext uri="{FF2B5EF4-FFF2-40B4-BE49-F238E27FC236}">
                <a16:creationId xmlns="" xmlns:a16="http://schemas.microsoft.com/office/drawing/2014/main" id="{1EDE3BAF-7AE2-4283-A2C4-F4595CF4A957}"/>
              </a:ext>
            </a:extLst>
          </p:cNvPr>
          <p:cNvSpPr txBox="1"/>
          <p:nvPr userDrawn="1"/>
        </p:nvSpPr>
        <p:spPr>
          <a:xfrm>
            <a:off x="72293" y="4780215"/>
            <a:ext cx="1553309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Overpass"/>
                <a:ea typeface="Overpass"/>
                <a:cs typeface="Overpass"/>
                <a:sym typeface="Overpass"/>
              </a:rPr>
              <a:t>RED HAT FORUM</a:t>
            </a:r>
            <a:endParaRPr sz="800" dirty="0">
              <a:solidFill>
                <a:schemeClr val="tx1">
                  <a:lumMod val="75000"/>
                  <a:lumOff val="25000"/>
                </a:schemeClr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" name="Rectángulo 1"/>
          <p:cNvSpPr/>
          <p:nvPr userDrawn="1"/>
        </p:nvSpPr>
        <p:spPr>
          <a:xfrm>
            <a:off x="8373438" y="4780215"/>
            <a:ext cx="671103" cy="26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3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62825" y="102634"/>
            <a:ext cx="1781175" cy="438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49575" y="426326"/>
            <a:ext cx="844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1543050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685800" y="4857750"/>
            <a:ext cx="7315200" cy="20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0" y="4857750"/>
            <a:ext cx="685800" cy="204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4067" r="6877" b="26835"/>
          <a:stretch/>
        </p:blipFill>
        <p:spPr>
          <a:xfrm>
            <a:off x="632460" y="755474"/>
            <a:ext cx="7879080" cy="3361183"/>
          </a:xfrm>
          <a:prstGeom prst="rect">
            <a:avLst/>
          </a:prstGeom>
        </p:spPr>
      </p:pic>
      <p:sp>
        <p:nvSpPr>
          <p:cNvPr id="8" name="2 CuadroTexto"/>
          <p:cNvSpPr txBox="1"/>
          <p:nvPr/>
        </p:nvSpPr>
        <p:spPr>
          <a:xfrm>
            <a:off x="1644160" y="4056563"/>
            <a:ext cx="28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Javier del Valle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Digital Architecture Manager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everis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JaviValley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2 CuadroTexto"/>
          <p:cNvSpPr txBox="1"/>
          <p:nvPr/>
        </p:nvSpPr>
        <p:spPr>
          <a:xfrm>
            <a:off x="4474185" y="4056563"/>
            <a:ext cx="3259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Carlos Mendible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Digital Architecture Technical Manager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everis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@cmendibl3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4" y="516580"/>
            <a:ext cx="8460000" cy="404055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45422"/>
              </p:ext>
            </p:extLst>
          </p:nvPr>
        </p:nvGraphicFramePr>
        <p:xfrm>
          <a:off x="0" y="435666"/>
          <a:ext cx="9144000" cy="37084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 Development Process</a:t>
                      </a:r>
                      <a:endParaRPr lang="en-US" sz="1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Application Architecture</a:t>
                      </a:r>
                      <a:endParaRPr lang="en-US" sz="1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Deployment</a:t>
                      </a:r>
                      <a:r>
                        <a:rPr lang="en-US" sz="1200" b="1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&amp; Packaging</a:t>
                      </a:r>
                      <a:endParaRPr lang="en-US" sz="1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Application</a:t>
                      </a:r>
                      <a:r>
                        <a:rPr lang="en-US" sz="1200" b="1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Platform</a:t>
                      </a:r>
                      <a:endParaRPr lang="en-US" sz="1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073261"/>
              </p:ext>
            </p:extLst>
          </p:nvPr>
        </p:nvGraphicFramePr>
        <p:xfrm>
          <a:off x="0" y="3242064"/>
          <a:ext cx="9144000" cy="39624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 DevOps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Microservices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Containers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Hybrid Cloud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63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713455"/>
            <a:ext cx="6480000" cy="2924640"/>
          </a:xfrm>
          <a:prstGeom prst="rect">
            <a:avLst/>
          </a:prstGeom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25024"/>
              </p:ext>
            </p:extLst>
          </p:nvPr>
        </p:nvGraphicFramePr>
        <p:xfrm>
          <a:off x="252000" y="1190216"/>
          <a:ext cx="8640000" cy="244800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160000"/>
                <a:gridCol w="1620000"/>
                <a:gridCol w="1620000"/>
                <a:gridCol w="1620000"/>
                <a:gridCol w="1620000"/>
              </a:tblGrid>
              <a:tr h="720000"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Time to Market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Adapt &amp; Innovate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Resilient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Reduce Cost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 flipH="1">
            <a:off x="3078000" y="3275698"/>
            <a:ext cx="288000" cy="288000"/>
            <a:chOff x="1127760" y="412055"/>
            <a:chExt cx="288000" cy="288000"/>
          </a:xfrm>
        </p:grpSpPr>
        <p:sp>
          <p:nvSpPr>
            <p:cNvPr id="49" name="Oval 48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Pie 49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631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93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69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07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93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3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flipH="1">
            <a:off x="3078000" y="2411016"/>
            <a:ext cx="288000" cy="288000"/>
            <a:chOff x="1728180" y="412055"/>
            <a:chExt cx="288000" cy="288000"/>
          </a:xfrm>
        </p:grpSpPr>
        <p:sp>
          <p:nvSpPr>
            <p:cNvPr id="59" name="Oval 58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hord 59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 flipH="1">
            <a:off x="7938000" y="3275698"/>
            <a:ext cx="288000" cy="288000"/>
            <a:chOff x="1728180" y="412055"/>
            <a:chExt cx="288000" cy="288000"/>
          </a:xfrm>
        </p:grpSpPr>
        <p:sp>
          <p:nvSpPr>
            <p:cNvPr id="62" name="Oval 61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hord 62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 flipH="1">
            <a:off x="6318000" y="2411016"/>
            <a:ext cx="288000" cy="288000"/>
            <a:chOff x="982980" y="1051930"/>
            <a:chExt cx="288780" cy="288000"/>
          </a:xfrm>
        </p:grpSpPr>
        <p:sp>
          <p:nvSpPr>
            <p:cNvPr id="65" name="Oval 64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ie 65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flipH="1">
            <a:off x="3078000" y="2843781"/>
            <a:ext cx="288000" cy="288000"/>
            <a:chOff x="1127760" y="412055"/>
            <a:chExt cx="288000" cy="288000"/>
          </a:xfrm>
        </p:grpSpPr>
        <p:sp>
          <p:nvSpPr>
            <p:cNvPr id="68" name="Oval 67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e 68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 flipH="1">
            <a:off x="4698000" y="3275698"/>
            <a:ext cx="288000" cy="288000"/>
            <a:chOff x="982980" y="1051930"/>
            <a:chExt cx="288780" cy="288000"/>
          </a:xfrm>
        </p:grpSpPr>
        <p:sp>
          <p:nvSpPr>
            <p:cNvPr id="71" name="Oval 70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ie 71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 flipH="1">
            <a:off x="6318000" y="3275698"/>
            <a:ext cx="288000" cy="288000"/>
            <a:chOff x="1127760" y="412055"/>
            <a:chExt cx="288000" cy="288000"/>
          </a:xfrm>
        </p:grpSpPr>
        <p:sp>
          <p:nvSpPr>
            <p:cNvPr id="74" name="Oval 73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ie 74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 flipH="1">
            <a:off x="4694400" y="2843781"/>
            <a:ext cx="288000" cy="288000"/>
            <a:chOff x="1127760" y="412055"/>
            <a:chExt cx="288000" cy="288000"/>
          </a:xfrm>
        </p:grpSpPr>
        <p:sp>
          <p:nvSpPr>
            <p:cNvPr id="77" name="Oval 76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ie 77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 flipH="1">
            <a:off x="6318000" y="1980989"/>
            <a:ext cx="288000" cy="288000"/>
            <a:chOff x="1127760" y="412055"/>
            <a:chExt cx="288000" cy="288000"/>
          </a:xfrm>
        </p:grpSpPr>
        <p:sp>
          <p:nvSpPr>
            <p:cNvPr id="80" name="Oval 79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ie 80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43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713455"/>
            <a:ext cx="6480000" cy="2924640"/>
          </a:xfrm>
          <a:prstGeom prst="rect">
            <a:avLst/>
          </a:prstGeom>
        </p:spPr>
      </p:pic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08934"/>
              </p:ext>
            </p:extLst>
          </p:nvPr>
        </p:nvGraphicFramePr>
        <p:xfrm>
          <a:off x="252000" y="1190216"/>
          <a:ext cx="8640000" cy="244800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160000"/>
                <a:gridCol w="1620000"/>
                <a:gridCol w="1620000"/>
                <a:gridCol w="1620000"/>
                <a:gridCol w="1620000"/>
              </a:tblGrid>
              <a:tr h="720000"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Time to Market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Adapt &amp; Innovate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Resilient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Reduce Cost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 flipH="1">
            <a:off x="3078000" y="3275698"/>
            <a:ext cx="288000" cy="288000"/>
            <a:chOff x="1127760" y="412055"/>
            <a:chExt cx="288000" cy="288000"/>
          </a:xfrm>
        </p:grpSpPr>
        <p:sp>
          <p:nvSpPr>
            <p:cNvPr id="46" name="Oval 45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Pie 46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47"/>
          <p:cNvSpPr/>
          <p:nvPr/>
        </p:nvSpPr>
        <p:spPr>
          <a:xfrm>
            <a:off x="631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3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9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07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93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69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93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 flipH="1">
            <a:off x="3078000" y="2411016"/>
            <a:ext cx="288000" cy="288000"/>
            <a:chOff x="1728180" y="412055"/>
            <a:chExt cx="288000" cy="288000"/>
          </a:xfrm>
        </p:grpSpPr>
        <p:sp>
          <p:nvSpPr>
            <p:cNvPr id="56" name="Oval 55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hord 56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7938000" y="3275698"/>
            <a:ext cx="288000" cy="288000"/>
            <a:chOff x="1728180" y="412055"/>
            <a:chExt cx="288000" cy="288000"/>
          </a:xfrm>
        </p:grpSpPr>
        <p:sp>
          <p:nvSpPr>
            <p:cNvPr id="59" name="Oval 58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hord 59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 flipH="1">
            <a:off x="6318000" y="2411016"/>
            <a:ext cx="288000" cy="288000"/>
            <a:chOff x="982980" y="1051930"/>
            <a:chExt cx="288780" cy="288000"/>
          </a:xfrm>
        </p:grpSpPr>
        <p:sp>
          <p:nvSpPr>
            <p:cNvPr id="62" name="Oval 61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ie 62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 flipH="1">
            <a:off x="3078000" y="2843781"/>
            <a:ext cx="288000" cy="288000"/>
            <a:chOff x="1127760" y="412055"/>
            <a:chExt cx="288000" cy="288000"/>
          </a:xfrm>
        </p:grpSpPr>
        <p:sp>
          <p:nvSpPr>
            <p:cNvPr id="65" name="Oval 64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Pie 65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 flipH="1">
            <a:off x="4698000" y="3275698"/>
            <a:ext cx="288000" cy="288000"/>
            <a:chOff x="982980" y="1051930"/>
            <a:chExt cx="288780" cy="288000"/>
          </a:xfrm>
        </p:grpSpPr>
        <p:sp>
          <p:nvSpPr>
            <p:cNvPr id="68" name="Oval 67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ie 68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 flipH="1">
            <a:off x="6318000" y="3275698"/>
            <a:ext cx="288000" cy="288000"/>
            <a:chOff x="1127760" y="412055"/>
            <a:chExt cx="288000" cy="288000"/>
          </a:xfrm>
        </p:grpSpPr>
        <p:sp>
          <p:nvSpPr>
            <p:cNvPr id="71" name="Oval 70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ie 71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 flipH="1">
            <a:off x="4694400" y="2843781"/>
            <a:ext cx="288000" cy="288000"/>
            <a:chOff x="1127760" y="412055"/>
            <a:chExt cx="288000" cy="288000"/>
          </a:xfrm>
        </p:grpSpPr>
        <p:sp>
          <p:nvSpPr>
            <p:cNvPr id="74" name="Oval 73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Pie 74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 flipH="1">
            <a:off x="6318000" y="1980989"/>
            <a:ext cx="288000" cy="288000"/>
            <a:chOff x="1127760" y="412055"/>
            <a:chExt cx="288000" cy="288000"/>
          </a:xfrm>
        </p:grpSpPr>
        <p:sp>
          <p:nvSpPr>
            <p:cNvPr id="77" name="Oval 76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Pie 77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05" y="3680362"/>
            <a:ext cx="6870023" cy="7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000" y="713455"/>
            <a:ext cx="6480000" cy="2924640"/>
          </a:xfrm>
          <a:prstGeom prst="rect">
            <a:avLst/>
          </a:prstGeom>
        </p:spPr>
      </p:pic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326911"/>
              </p:ext>
            </p:extLst>
          </p:nvPr>
        </p:nvGraphicFramePr>
        <p:xfrm>
          <a:off x="252000" y="1190216"/>
          <a:ext cx="8640000" cy="244800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160000"/>
                <a:gridCol w="1620000"/>
                <a:gridCol w="1620000"/>
                <a:gridCol w="1620000"/>
                <a:gridCol w="1620000"/>
              </a:tblGrid>
              <a:tr h="720000">
                <a:tc>
                  <a:txBody>
                    <a:bodyPr/>
                    <a:lstStyle/>
                    <a:p>
                      <a:pPr algn="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Time to Market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Adapt &amp; Innovate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B738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Resilient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Reduce Cost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B6EA59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6" name="Group 45"/>
          <p:cNvGrpSpPr/>
          <p:nvPr/>
        </p:nvGrpSpPr>
        <p:grpSpPr>
          <a:xfrm flipH="1">
            <a:off x="3078000" y="3275698"/>
            <a:ext cx="288000" cy="288000"/>
            <a:chOff x="1127760" y="412055"/>
            <a:chExt cx="288000" cy="288000"/>
          </a:xfrm>
        </p:grpSpPr>
        <p:sp>
          <p:nvSpPr>
            <p:cNvPr id="47" name="Oval 46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ie 47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Oval 48"/>
          <p:cNvSpPr/>
          <p:nvPr/>
        </p:nvSpPr>
        <p:spPr>
          <a:xfrm>
            <a:off x="631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938000" y="2843781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69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07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93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98000" y="1980989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938000" y="2411016"/>
            <a:ext cx="288000" cy="288000"/>
          </a:xfrm>
          <a:prstGeom prst="ellipse">
            <a:avLst/>
          </a:prstGeom>
          <a:solidFill>
            <a:srgbClr val="9AAE04"/>
          </a:solidFill>
          <a:ln>
            <a:solidFill>
              <a:srgbClr val="9AAE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flipH="1">
            <a:off x="3078000" y="2411016"/>
            <a:ext cx="288000" cy="288000"/>
            <a:chOff x="1728180" y="412055"/>
            <a:chExt cx="288000" cy="288000"/>
          </a:xfrm>
        </p:grpSpPr>
        <p:sp>
          <p:nvSpPr>
            <p:cNvPr id="57" name="Oval 56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hord 57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 flipH="1">
            <a:off x="7938000" y="3275698"/>
            <a:ext cx="288000" cy="288000"/>
            <a:chOff x="1728180" y="412055"/>
            <a:chExt cx="288000" cy="288000"/>
          </a:xfrm>
        </p:grpSpPr>
        <p:sp>
          <p:nvSpPr>
            <p:cNvPr id="60" name="Oval 59"/>
            <p:cNvSpPr/>
            <p:nvPr/>
          </p:nvSpPr>
          <p:spPr>
            <a:xfrm>
              <a:off x="172818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Chord 60"/>
            <p:cNvSpPr/>
            <p:nvPr/>
          </p:nvSpPr>
          <p:spPr>
            <a:xfrm>
              <a:off x="1728180" y="412055"/>
              <a:ext cx="288000" cy="288000"/>
            </a:xfrm>
            <a:prstGeom prst="chord">
              <a:avLst>
                <a:gd name="adj1" fmla="val 5447260"/>
                <a:gd name="adj2" fmla="val 16200000"/>
              </a:avLst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 flipH="1">
            <a:off x="6318000" y="2411016"/>
            <a:ext cx="288000" cy="288000"/>
            <a:chOff x="982980" y="1051930"/>
            <a:chExt cx="288780" cy="288000"/>
          </a:xfrm>
        </p:grpSpPr>
        <p:sp>
          <p:nvSpPr>
            <p:cNvPr id="63" name="Oval 62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Pie 63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 flipH="1">
            <a:off x="3078000" y="2843781"/>
            <a:ext cx="288000" cy="288000"/>
            <a:chOff x="1127760" y="412055"/>
            <a:chExt cx="288000" cy="288000"/>
          </a:xfrm>
        </p:grpSpPr>
        <p:sp>
          <p:nvSpPr>
            <p:cNvPr id="66" name="Oval 65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Pie 66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flipH="1">
            <a:off x="4698000" y="3275698"/>
            <a:ext cx="288000" cy="288000"/>
            <a:chOff x="982980" y="1051930"/>
            <a:chExt cx="288780" cy="288000"/>
          </a:xfrm>
        </p:grpSpPr>
        <p:sp>
          <p:nvSpPr>
            <p:cNvPr id="69" name="Oval 68"/>
            <p:cNvSpPr/>
            <p:nvPr/>
          </p:nvSpPr>
          <p:spPr>
            <a:xfrm flipH="1">
              <a:off x="982980" y="1051930"/>
              <a:ext cx="288780" cy="288000"/>
            </a:xfrm>
            <a:prstGeom prst="ellips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Pie 69"/>
            <p:cNvSpPr/>
            <p:nvPr/>
          </p:nvSpPr>
          <p:spPr>
            <a:xfrm flipH="1">
              <a:off x="982980" y="1051930"/>
              <a:ext cx="288780" cy="288000"/>
            </a:xfrm>
            <a:prstGeom prst="pi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 flipH="1">
            <a:off x="6318000" y="3275698"/>
            <a:ext cx="288000" cy="288000"/>
            <a:chOff x="1127760" y="412055"/>
            <a:chExt cx="288000" cy="288000"/>
          </a:xfrm>
        </p:grpSpPr>
        <p:sp>
          <p:nvSpPr>
            <p:cNvPr id="72" name="Oval 71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ie 72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4694400" y="2843781"/>
            <a:ext cx="288000" cy="288000"/>
            <a:chOff x="1127760" y="412055"/>
            <a:chExt cx="288000" cy="288000"/>
          </a:xfrm>
        </p:grpSpPr>
        <p:sp>
          <p:nvSpPr>
            <p:cNvPr id="75" name="Oval 74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ie 75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6318000" y="1980989"/>
            <a:ext cx="288000" cy="288000"/>
            <a:chOff x="1127760" y="412055"/>
            <a:chExt cx="288000" cy="288000"/>
          </a:xfrm>
        </p:grpSpPr>
        <p:sp>
          <p:nvSpPr>
            <p:cNvPr id="78" name="Oval 77"/>
            <p:cNvSpPr/>
            <p:nvPr/>
          </p:nvSpPr>
          <p:spPr>
            <a:xfrm>
              <a:off x="1127760" y="41205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Pie 78"/>
            <p:cNvSpPr/>
            <p:nvPr/>
          </p:nvSpPr>
          <p:spPr>
            <a:xfrm>
              <a:off x="1127760" y="412055"/>
              <a:ext cx="288000" cy="288000"/>
            </a:xfrm>
            <a:prstGeom prst="pie">
              <a:avLst/>
            </a:prstGeom>
            <a:solidFill>
              <a:srgbClr val="9AAE04"/>
            </a:solidFill>
            <a:ln>
              <a:solidFill>
                <a:srgbClr val="9AA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28" y="1961664"/>
            <a:ext cx="6288584" cy="1620000"/>
          </a:xfrm>
          <a:prstGeom prst="rect">
            <a:avLst/>
          </a:prstGeom>
          <a:solidFill>
            <a:srgbClr val="F0F0F0">
              <a:alpha val="79000"/>
            </a:srgbClr>
          </a:solidFill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205" y="3680362"/>
            <a:ext cx="6870023" cy="7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256"/>
              </p:ext>
            </p:extLst>
          </p:nvPr>
        </p:nvGraphicFramePr>
        <p:xfrm>
          <a:off x="604492" y="423042"/>
          <a:ext cx="7740000" cy="4204080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2340000"/>
                <a:gridCol w="1800000"/>
                <a:gridCol w="3600000"/>
              </a:tblGrid>
              <a:tr h="1440000">
                <a:tc>
                  <a:txBody>
                    <a:bodyPr/>
                    <a:lstStyle/>
                    <a:p>
                      <a:endParaRPr lang="en-US" sz="1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Average 5-year ROI</a:t>
                      </a:r>
                      <a:endParaRPr lang="en-US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531%</a:t>
                      </a:r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200" b="1" i="0" u="none" strike="noStrike" cap="none" dirty="0" smtClean="0">
                          <a:solidFill>
                            <a:srgbClr val="9AAE04"/>
                          </a:solidFill>
                          <a:latin typeface="Helvetica" panose="020B0604020202020204" pitchFamily="34" charset="0"/>
                          <a:ea typeface="Arial"/>
                          <a:cs typeface="Helvetica" panose="020B0604020202020204" pitchFamily="34" charset="0"/>
                          <a:sym typeface="Arial"/>
                        </a:rPr>
                        <a:t>-</a:t>
                      </a:r>
                      <a:endParaRPr lang="en-US" sz="3200" b="1" i="0" u="none" strike="noStrike" cap="none" dirty="0">
                        <a:solidFill>
                          <a:srgbClr val="9AAE04"/>
                        </a:solidFill>
                        <a:latin typeface="Helvetica" panose="020B0604020202020204" pitchFamily="34" charset="0"/>
                        <a:ea typeface="Arial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Faster application development life cycles </a:t>
                      </a:r>
                    </a:p>
                  </a:txBody>
                  <a:tcPr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66%</a:t>
                      </a:r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9AAE0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36%</a:t>
                      </a:r>
                      <a:endParaRPr lang="en-US" sz="3200" b="1" dirty="0">
                        <a:solidFill>
                          <a:srgbClr val="9AAE0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Less IT staff time required per application developed </a:t>
                      </a:r>
                      <a:endParaRPr lang="en-US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35%</a:t>
                      </a:r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9AAE0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17%</a:t>
                      </a:r>
                      <a:endParaRPr lang="en-US" sz="3200" b="1" dirty="0">
                        <a:solidFill>
                          <a:srgbClr val="9AAE0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400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Lower IT infrastructure and development platform costs per application</a:t>
                      </a:r>
                    </a:p>
                  </a:txBody>
                  <a:tcPr marT="36000" marB="36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38%</a:t>
                      </a:r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9AAE0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13%</a:t>
                      </a:r>
                      <a:endParaRPr lang="en-US" sz="3200" b="1" dirty="0">
                        <a:solidFill>
                          <a:srgbClr val="9AAE0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36000" marB="36000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" name="Picture 2" descr="https://upload.wikimedia.org/wikipedia/en/6/60/IDC_Corporat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16" y="769954"/>
            <a:ext cx="1620000" cy="55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088" y="569661"/>
            <a:ext cx="1620000" cy="416885"/>
          </a:xfrm>
          <a:prstGeom prst="rect">
            <a:avLst/>
          </a:prstGeom>
        </p:spPr>
      </p:pic>
      <p:graphicFrame>
        <p:nvGraphicFramePr>
          <p:cNvPr id="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69489"/>
              </p:ext>
            </p:extLst>
          </p:nvPr>
        </p:nvGraphicFramePr>
        <p:xfrm>
          <a:off x="6544492" y="282924"/>
          <a:ext cx="1800000" cy="1577414"/>
        </p:xfrm>
        <a:graphic>
          <a:graphicData uri="http://schemas.openxmlformats.org/drawingml/2006/table">
            <a:tbl>
              <a:tblPr firstRow="1" bandRow="1">
                <a:tableStyleId>{AF798B03-C92E-439F-82BC-F01B5BE5F631}</a:tableStyleId>
              </a:tblPr>
              <a:tblGrid>
                <a:gridCol w="1800000"/>
              </a:tblGrid>
              <a:tr h="408115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 smtClean="0">
                          <a:solidFill>
                            <a:srgbClr val="1994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75</a:t>
                      </a:r>
                      <a:endParaRPr lang="en-US" sz="3600" b="1" dirty="0">
                        <a:solidFill>
                          <a:srgbClr val="1994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0067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1994A4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Projects</a:t>
                      </a:r>
                      <a:endParaRPr lang="en-US" b="1" dirty="0">
                        <a:solidFill>
                          <a:srgbClr val="1994A4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5863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 smtClean="0">
                          <a:solidFill>
                            <a:srgbClr val="D76733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215</a:t>
                      </a:r>
                      <a:endParaRPr lang="en-US" sz="3600" b="1" dirty="0">
                        <a:solidFill>
                          <a:srgbClr val="D76733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0067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solidFill>
                            <a:srgbClr val="D76733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Developers</a:t>
                      </a:r>
                      <a:endParaRPr lang="en-US" b="1" dirty="0">
                        <a:solidFill>
                          <a:srgbClr val="D76733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T="0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" name="Imagen" descr="Imagen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81146" y="479295"/>
            <a:ext cx="595634" cy="468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magen" descr="Imagen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80915" y="1071631"/>
            <a:ext cx="763577" cy="468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088" y="1071631"/>
            <a:ext cx="1620000" cy="4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78">
            <a:extLst>
              <a:ext uri="{FF2B5EF4-FFF2-40B4-BE49-F238E27FC236}">
                <a16:creationId xmlns="" xmlns:a16="http://schemas.microsoft.com/office/drawing/2014/main" id="{1EDE3BAF-7AE2-4283-A2C4-F4595CF4A957}"/>
              </a:ext>
            </a:extLst>
          </p:cNvPr>
          <p:cNvSpPr txBox="1"/>
          <p:nvPr/>
        </p:nvSpPr>
        <p:spPr>
          <a:xfrm>
            <a:off x="72293" y="4780215"/>
            <a:ext cx="1553309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  <a:latin typeface="Overpass"/>
                <a:ea typeface="Overpass"/>
                <a:cs typeface="Overpass"/>
                <a:sym typeface="Overpass"/>
              </a:rPr>
              <a:t>RED HAT FORUM</a:t>
            </a:r>
            <a:endParaRPr sz="800" dirty="0">
              <a:solidFill>
                <a:schemeClr val="bg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94889" y="110953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Show me</a:t>
            </a:r>
            <a:r>
              <a:rPr lang="en-US" sz="18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8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1800" b="1" dirty="0">
              <a:ln w="12700">
                <a:solidFill>
                  <a:srgbClr val="94D4F3"/>
                </a:solidFill>
              </a:ln>
              <a:gradFill flip="none" rotWithShape="1">
                <a:gsLst>
                  <a:gs pos="0">
                    <a:srgbClr val="F7DF1A"/>
                  </a:gs>
                  <a:gs pos="100000">
                    <a:srgbClr val="E9521A"/>
                  </a:gs>
                </a:gsLst>
                <a:lin ang="54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" y="2494534"/>
            <a:ext cx="7473179" cy="144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0"/>
          <p:cNvSpPr/>
          <p:nvPr/>
        </p:nvSpPr>
        <p:spPr>
          <a:xfrm>
            <a:off x="792000" y="2880000"/>
            <a:ext cx="7560000" cy="1080000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970000"/>
            <a:ext cx="3493662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05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0"/>
          <p:cNvSpPr/>
          <p:nvPr/>
        </p:nvSpPr>
        <p:spPr>
          <a:xfrm>
            <a:off x="792000" y="2880000"/>
            <a:ext cx="7560000" cy="1080000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970000"/>
            <a:ext cx="3493662" cy="900000"/>
          </a:xfrm>
          <a:prstGeom prst="rect">
            <a:avLst/>
          </a:prstGeom>
          <a:noFill/>
        </p:spPr>
      </p:pic>
      <p:grpSp>
        <p:nvGrpSpPr>
          <p:cNvPr id="7" name="Group 2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8" name="Rectangle 36"/>
            <p:cNvSpPr/>
            <p:nvPr/>
          </p:nvSpPr>
          <p:spPr>
            <a:xfrm>
              <a:off x="612000" y="1080000"/>
              <a:ext cx="792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grpSp>
          <p:nvGrpSpPr>
            <p:cNvPr id="9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11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35" y="4428000"/>
              <a:ext cx="1870131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1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8" name="Rectangle 36"/>
            <p:cNvSpPr/>
            <p:nvPr/>
          </p:nvSpPr>
          <p:spPr>
            <a:xfrm>
              <a:off x="612000" y="1080000"/>
              <a:ext cx="792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grpSp>
          <p:nvGrpSpPr>
            <p:cNvPr id="9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11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35" y="4428000"/>
              <a:ext cx="1870131" cy="540000"/>
            </a:xfrm>
            <a:prstGeom prst="rect">
              <a:avLst/>
            </a:prstGeom>
          </p:spPr>
        </p:pic>
      </p:grpSp>
      <p:sp>
        <p:nvSpPr>
          <p:cNvPr id="15" name="Rectangle 11"/>
          <p:cNvSpPr/>
          <p:nvPr/>
        </p:nvSpPr>
        <p:spPr>
          <a:xfrm>
            <a:off x="792000" y="900000"/>
            <a:ext cx="7560000" cy="3060000"/>
          </a:xfrm>
          <a:prstGeom prst="rect">
            <a:avLst/>
          </a:prstGeom>
          <a:solidFill>
            <a:srgbClr val="CC0000">
              <a:alpha val="25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512000" y="1980000"/>
            <a:ext cx="6048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98" y="2070000"/>
            <a:ext cx="1266205" cy="540000"/>
          </a:xfrm>
          <a:prstGeom prst="rect">
            <a:avLst/>
          </a:prstGeom>
        </p:spPr>
      </p:pic>
      <p:sp>
        <p:nvSpPr>
          <p:cNvPr id="13" name="Rectangle 70"/>
          <p:cNvSpPr/>
          <p:nvPr/>
        </p:nvSpPr>
        <p:spPr>
          <a:xfrm>
            <a:off x="792000" y="2880000"/>
            <a:ext cx="7560000" cy="1080000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970000"/>
            <a:ext cx="3493662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844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8" name="Rectangle 36"/>
            <p:cNvSpPr/>
            <p:nvPr/>
          </p:nvSpPr>
          <p:spPr>
            <a:xfrm>
              <a:off x="612000" y="1080000"/>
              <a:ext cx="792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grpSp>
          <p:nvGrpSpPr>
            <p:cNvPr id="9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11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35" y="4428000"/>
              <a:ext cx="1870131" cy="540000"/>
            </a:xfrm>
            <a:prstGeom prst="rect">
              <a:avLst/>
            </a:prstGeom>
          </p:spPr>
        </p:pic>
      </p:grpSp>
      <p:sp>
        <p:nvSpPr>
          <p:cNvPr id="15" name="Rectangle 11"/>
          <p:cNvSpPr/>
          <p:nvPr/>
        </p:nvSpPr>
        <p:spPr>
          <a:xfrm>
            <a:off x="792000" y="900000"/>
            <a:ext cx="7560000" cy="3060000"/>
          </a:xfrm>
          <a:prstGeom prst="rect">
            <a:avLst/>
          </a:prstGeom>
          <a:solidFill>
            <a:srgbClr val="CC0000">
              <a:alpha val="25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512000" y="1980000"/>
            <a:ext cx="6048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98" y="2070000"/>
            <a:ext cx="1266205" cy="540000"/>
          </a:xfrm>
          <a:prstGeom prst="rect">
            <a:avLst/>
          </a:prstGeom>
        </p:spPr>
      </p:pic>
      <p:sp>
        <p:nvSpPr>
          <p:cNvPr id="18" name="Rectangle 12"/>
          <p:cNvSpPr/>
          <p:nvPr/>
        </p:nvSpPr>
        <p:spPr>
          <a:xfrm>
            <a:off x="1512000" y="1080000"/>
            <a:ext cx="6048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9" name="Picture 2" descr="Python-logo-notext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18" y="1198336"/>
            <a:ext cx="490909" cy="4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54" y="1198336"/>
            <a:ext cx="490909" cy="490909"/>
          </a:xfrm>
          <a:prstGeom prst="rect">
            <a:avLst/>
          </a:prstGeom>
        </p:spPr>
      </p:pic>
      <p:pic>
        <p:nvPicPr>
          <p:cNvPr id="21" name="Picture 8" descr="Resultado de imagen de springboo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2364" y="1198336"/>
            <a:ext cx="499092" cy="4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273" y="1198336"/>
            <a:ext cx="490909" cy="490909"/>
          </a:xfrm>
          <a:prstGeom prst="rect">
            <a:avLst/>
          </a:prstGeom>
        </p:spPr>
      </p:pic>
      <p:sp>
        <p:nvSpPr>
          <p:cNvPr id="13" name="Rectangle 70"/>
          <p:cNvSpPr/>
          <p:nvPr/>
        </p:nvSpPr>
        <p:spPr>
          <a:xfrm>
            <a:off x="792000" y="2880000"/>
            <a:ext cx="7560000" cy="1080000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970000"/>
            <a:ext cx="3493662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66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78">
            <a:extLst>
              <a:ext uri="{FF2B5EF4-FFF2-40B4-BE49-F238E27FC236}">
                <a16:creationId xmlns="" xmlns:a16="http://schemas.microsoft.com/office/drawing/2014/main" id="{1EDE3BAF-7AE2-4283-A2C4-F4595CF4A957}"/>
              </a:ext>
            </a:extLst>
          </p:cNvPr>
          <p:cNvSpPr txBox="1"/>
          <p:nvPr/>
        </p:nvSpPr>
        <p:spPr>
          <a:xfrm>
            <a:off x="72293" y="4780215"/>
            <a:ext cx="1553309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  <a:latin typeface="Overpass"/>
                <a:ea typeface="Overpass"/>
                <a:cs typeface="Overpass"/>
                <a:sym typeface="Overpass"/>
              </a:rPr>
              <a:t>RED HAT FORUM</a:t>
            </a:r>
            <a:endParaRPr sz="800" dirty="0">
              <a:solidFill>
                <a:schemeClr val="bg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411462" y="1776371"/>
            <a:ext cx="851095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What do we want</a:t>
            </a:r>
            <a:br>
              <a:rPr lang="en-US" sz="54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5400" b="1" dirty="0">
                <a:ln w="12700">
                  <a:solidFill>
                    <a:srgbClr val="94D4F3"/>
                  </a:solidFill>
                </a:ln>
                <a:gradFill flip="none" rotWithShape="1">
                  <a:gsLst>
                    <a:gs pos="0">
                      <a:srgbClr val="F7DF1A"/>
                    </a:gs>
                    <a:gs pos="100000">
                      <a:srgbClr val="E9521A"/>
                    </a:gs>
                  </a:gsLst>
                  <a:lin ang="54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in</a:t>
            </a:r>
          </a:p>
          <a:p>
            <a:pPr algn="ctr"/>
            <a:endParaRPr lang="es-ES" sz="2000" dirty="0" smtClean="0">
              <a:solidFill>
                <a:schemeClr val="bg1"/>
              </a:solidFill>
            </a:endParaRPr>
          </a:p>
          <a:p>
            <a:pPr algn="ctr"/>
            <a:endParaRPr lang="es-ES" sz="2400" b="1" dirty="0" smtClean="0">
              <a:solidFill>
                <a:schemeClr val="bg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2128" y="861674"/>
            <a:ext cx="851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Índice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8" name="7 Conector recto"/>
          <p:cNvCxnSpPr/>
          <p:nvPr/>
        </p:nvCxnSpPr>
        <p:spPr>
          <a:xfrm>
            <a:off x="3068518" y="1644169"/>
            <a:ext cx="3108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1" y="2761663"/>
            <a:ext cx="7473179" cy="1446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8" name="Rectangle 36"/>
            <p:cNvSpPr/>
            <p:nvPr/>
          </p:nvSpPr>
          <p:spPr>
            <a:xfrm>
              <a:off x="612000" y="1080000"/>
              <a:ext cx="792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grpSp>
          <p:nvGrpSpPr>
            <p:cNvPr id="9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11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1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935" y="4428000"/>
              <a:ext cx="1870131" cy="540000"/>
            </a:xfrm>
            <a:prstGeom prst="rect">
              <a:avLst/>
            </a:prstGeom>
          </p:spPr>
        </p:pic>
      </p:grpSp>
      <p:sp>
        <p:nvSpPr>
          <p:cNvPr id="15" name="Rectangle 11"/>
          <p:cNvSpPr/>
          <p:nvPr/>
        </p:nvSpPr>
        <p:spPr>
          <a:xfrm>
            <a:off x="792000" y="900000"/>
            <a:ext cx="7560000" cy="3060000"/>
          </a:xfrm>
          <a:prstGeom prst="rect">
            <a:avLst/>
          </a:prstGeom>
          <a:solidFill>
            <a:srgbClr val="CC0000">
              <a:alpha val="25000"/>
            </a:srgbClr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1512000" y="1980000"/>
            <a:ext cx="6048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98" y="2070000"/>
            <a:ext cx="1266205" cy="540000"/>
          </a:xfrm>
          <a:prstGeom prst="rect">
            <a:avLst/>
          </a:prstGeom>
        </p:spPr>
      </p:pic>
      <p:sp>
        <p:nvSpPr>
          <p:cNvPr id="18" name="Rectangle 12"/>
          <p:cNvSpPr/>
          <p:nvPr/>
        </p:nvSpPr>
        <p:spPr>
          <a:xfrm>
            <a:off x="1512000" y="1080000"/>
            <a:ext cx="6048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19" name="Picture 2" descr="Python-logo-notext.sv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18" y="1198336"/>
            <a:ext cx="490909" cy="4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54" y="1198336"/>
            <a:ext cx="490909" cy="490909"/>
          </a:xfrm>
          <a:prstGeom prst="rect">
            <a:avLst/>
          </a:prstGeom>
        </p:spPr>
      </p:pic>
      <p:pic>
        <p:nvPicPr>
          <p:cNvPr id="21" name="Picture 8" descr="Resultado de imagen de springboo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2364" y="1198336"/>
            <a:ext cx="499092" cy="49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273" y="1198336"/>
            <a:ext cx="490909" cy="490909"/>
          </a:xfrm>
          <a:prstGeom prst="rect">
            <a:avLst/>
          </a:prstGeom>
        </p:spPr>
      </p:pic>
      <p:sp>
        <p:nvSpPr>
          <p:cNvPr id="23" name="Rectangle 29"/>
          <p:cNvSpPr/>
          <p:nvPr/>
        </p:nvSpPr>
        <p:spPr>
          <a:xfrm>
            <a:off x="792000" y="900000"/>
            <a:ext cx="540000" cy="1979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4" name="Rectangle 25"/>
          <p:cNvSpPr/>
          <p:nvPr/>
        </p:nvSpPr>
        <p:spPr>
          <a:xfrm>
            <a:off x="7758000" y="900000"/>
            <a:ext cx="594000" cy="1979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</p:txBody>
      </p:sp>
      <p:pic>
        <p:nvPicPr>
          <p:cNvPr id="25" name="Google Shape;4709;p141"/>
          <p:cNvPicPr preferRelativeResize="0"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77344" y="1698343"/>
            <a:ext cx="412629" cy="38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709;p141"/>
          <p:cNvPicPr preferRelativeResize="0"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54085" y="1802085"/>
            <a:ext cx="1979999" cy="175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709;p141"/>
          <p:cNvPicPr preferRelativeResize="0">
            <a:picLocks noChangeAspect="1"/>
          </p:cNvPicPr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934862" y="1679177"/>
            <a:ext cx="412629" cy="42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709;p141"/>
          <p:cNvPicPr preferRelativeResize="0">
            <a:picLocks noChangeAspect="1"/>
          </p:cNvPicPr>
          <p:nvPr/>
        </p:nvPicPr>
        <p:blipFill rotWithShape="1"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864709" y="1793293"/>
            <a:ext cx="1979999" cy="193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0"/>
          <p:cNvSpPr/>
          <p:nvPr/>
        </p:nvSpPr>
        <p:spPr>
          <a:xfrm>
            <a:off x="792000" y="2880000"/>
            <a:ext cx="7560000" cy="1080000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96" y="2970000"/>
            <a:ext cx="3493662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00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3" name="Rectangle 36"/>
            <p:cNvSpPr/>
            <p:nvPr/>
          </p:nvSpPr>
          <p:spPr>
            <a:xfrm>
              <a:off x="4572000" y="1080000"/>
              <a:ext cx="396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4" name="Rectangle 37"/>
            <p:cNvSpPr/>
            <p:nvPr/>
          </p:nvSpPr>
          <p:spPr>
            <a:xfrm>
              <a:off x="612000" y="1080000"/>
              <a:ext cx="3960000" cy="396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5" name="Rectangle 65"/>
            <p:cNvSpPr/>
            <p:nvPr/>
          </p:nvSpPr>
          <p:spPr>
            <a:xfrm>
              <a:off x="792000" y="1260000"/>
              <a:ext cx="7560000" cy="3060000"/>
            </a:xfrm>
            <a:prstGeom prst="rect">
              <a:avLst/>
            </a:prstGeom>
            <a:solidFill>
              <a:srgbClr val="CC0000">
                <a:alpha val="2500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35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6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7" name="Rectangle 52"/>
            <p:cNvSpPr/>
            <p:nvPr/>
          </p:nvSpPr>
          <p:spPr>
            <a:xfrm>
              <a:off x="167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 46"/>
            <p:cNvSpPr/>
            <p:nvPr/>
          </p:nvSpPr>
          <p:spPr>
            <a:xfrm>
              <a:off x="563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 59"/>
            <p:cNvSpPr/>
            <p:nvPr/>
          </p:nvSpPr>
          <p:spPr>
            <a:xfrm>
              <a:off x="563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Rectangle 58"/>
            <p:cNvSpPr/>
            <p:nvPr/>
          </p:nvSpPr>
          <p:spPr>
            <a:xfrm>
              <a:off x="167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Rectangle 60"/>
            <p:cNvSpPr/>
            <p:nvPr/>
          </p:nvSpPr>
          <p:spPr>
            <a:xfrm>
              <a:off x="1512000" y="14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2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914" y="4428000"/>
              <a:ext cx="1436171" cy="540000"/>
            </a:xfrm>
            <a:prstGeom prst="rect">
              <a:avLst/>
            </a:prstGeom>
          </p:spPr>
        </p:pic>
        <p:pic>
          <p:nvPicPr>
            <p:cNvPr id="13" name="Picture 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933" y="4428000"/>
              <a:ext cx="1870131" cy="540000"/>
            </a:xfrm>
            <a:prstGeom prst="rect">
              <a:avLst/>
            </a:prstGeom>
          </p:spPr>
        </p:pic>
        <p:grpSp>
          <p:nvGrpSpPr>
            <p:cNvPr id="14" name="Group 5"/>
            <p:cNvGrpSpPr>
              <a:grpSpLocks noChangeAspect="1"/>
            </p:cNvGrpSpPr>
            <p:nvPr/>
          </p:nvGrpSpPr>
          <p:grpSpPr>
            <a:xfrm>
              <a:off x="5504164" y="1558336"/>
              <a:ext cx="1996364" cy="490909"/>
              <a:chOff x="5580000" y="1533790"/>
              <a:chExt cx="2196000" cy="540000"/>
            </a:xfrm>
          </p:grpSpPr>
          <p:pic>
            <p:nvPicPr>
              <p:cNvPr id="31" name="Picture 8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000" y="153379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4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96000" y="153379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7"/>
            <p:cNvGrpSpPr>
              <a:grpSpLocks noChangeAspect="1"/>
            </p:cNvGrpSpPr>
            <p:nvPr/>
          </p:nvGrpSpPr>
          <p:grpSpPr>
            <a:xfrm>
              <a:off x="1586340" y="1558336"/>
              <a:ext cx="2029091" cy="490909"/>
              <a:chOff x="1044000" y="-1233000"/>
              <a:chExt cx="2232000" cy="540000"/>
            </a:xfrm>
          </p:grpSpPr>
          <p:pic>
            <p:nvPicPr>
              <p:cNvPr id="27" name="Picture 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000" y="-123300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7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4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584000" y="-123300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43"/>
            <p:cNvSpPr/>
            <p:nvPr/>
          </p:nvSpPr>
          <p:spPr>
            <a:xfrm>
              <a:off x="1512000" y="23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898" y="2430000"/>
              <a:ext cx="1266205" cy="540000"/>
            </a:xfrm>
            <a:prstGeom prst="rect">
              <a:avLst/>
            </a:prstGeom>
          </p:spPr>
        </p:pic>
        <p:pic>
          <p:nvPicPr>
            <p:cNvPr id="1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898" y="2430000"/>
              <a:ext cx="1266205" cy="540000"/>
            </a:xfrm>
            <a:prstGeom prst="rect">
              <a:avLst/>
            </a:prstGeom>
          </p:spPr>
        </p:pic>
        <p:sp>
          <p:nvSpPr>
            <p:cNvPr id="19" name="Rectangle 44"/>
            <p:cNvSpPr/>
            <p:nvPr/>
          </p:nvSpPr>
          <p:spPr>
            <a:xfrm>
              <a:off x="792000" y="1260000"/>
              <a:ext cx="540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0" name="Group 2"/>
            <p:cNvGrpSpPr>
              <a:grpSpLocks noChangeAspect="1"/>
            </p:cNvGrpSpPr>
            <p:nvPr/>
          </p:nvGrpSpPr>
          <p:grpSpPr>
            <a:xfrm rot="16200000">
              <a:off x="72001" y="1980001"/>
              <a:ext cx="1979999" cy="540000"/>
              <a:chOff x="2147452" y="12248"/>
              <a:chExt cx="2243760" cy="665491"/>
            </a:xfrm>
          </p:grpSpPr>
          <p:pic>
            <p:nvPicPr>
              <p:cNvPr id="25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 45"/>
            <p:cNvSpPr/>
            <p:nvPr/>
          </p:nvSpPr>
          <p:spPr>
            <a:xfrm>
              <a:off x="7758000" y="1260000"/>
              <a:ext cx="594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2" name="Group 50"/>
            <p:cNvGrpSpPr>
              <a:grpSpLocks noChangeAspect="1"/>
            </p:cNvGrpSpPr>
            <p:nvPr/>
          </p:nvGrpSpPr>
          <p:grpSpPr>
            <a:xfrm rot="5400000">
              <a:off x="7065001" y="1953001"/>
              <a:ext cx="1979999" cy="594000"/>
              <a:chOff x="2147452" y="12248"/>
              <a:chExt cx="2243760" cy="665491"/>
            </a:xfrm>
          </p:grpSpPr>
          <p:pic>
            <p:nvPicPr>
              <p:cNvPr id="23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" name="Imagen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2825" y="102634"/>
            <a:ext cx="17811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2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3" name="Rectangle 36"/>
            <p:cNvSpPr/>
            <p:nvPr/>
          </p:nvSpPr>
          <p:spPr>
            <a:xfrm>
              <a:off x="4572000" y="1080000"/>
              <a:ext cx="396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4" name="Rectangle 37"/>
            <p:cNvSpPr/>
            <p:nvPr/>
          </p:nvSpPr>
          <p:spPr>
            <a:xfrm>
              <a:off x="612000" y="1080000"/>
              <a:ext cx="3960000" cy="396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5" name="Rectangle 65"/>
            <p:cNvSpPr/>
            <p:nvPr/>
          </p:nvSpPr>
          <p:spPr>
            <a:xfrm>
              <a:off x="792000" y="1260000"/>
              <a:ext cx="7560000" cy="3060000"/>
            </a:xfrm>
            <a:prstGeom prst="rect">
              <a:avLst/>
            </a:prstGeom>
            <a:solidFill>
              <a:srgbClr val="CC0000">
                <a:alpha val="2500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35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6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7" name="Rectangle 52"/>
            <p:cNvSpPr/>
            <p:nvPr/>
          </p:nvSpPr>
          <p:spPr>
            <a:xfrm>
              <a:off x="167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 46"/>
            <p:cNvSpPr/>
            <p:nvPr/>
          </p:nvSpPr>
          <p:spPr>
            <a:xfrm>
              <a:off x="563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 59"/>
            <p:cNvSpPr/>
            <p:nvPr/>
          </p:nvSpPr>
          <p:spPr>
            <a:xfrm>
              <a:off x="563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Rectangle 58"/>
            <p:cNvSpPr/>
            <p:nvPr/>
          </p:nvSpPr>
          <p:spPr>
            <a:xfrm>
              <a:off x="167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Rectangle 60"/>
            <p:cNvSpPr/>
            <p:nvPr/>
          </p:nvSpPr>
          <p:spPr>
            <a:xfrm>
              <a:off x="1512000" y="14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2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914" y="4428000"/>
              <a:ext cx="1436171" cy="540000"/>
            </a:xfrm>
            <a:prstGeom prst="rect">
              <a:avLst/>
            </a:prstGeom>
          </p:spPr>
        </p:pic>
        <p:pic>
          <p:nvPicPr>
            <p:cNvPr id="13" name="Picture 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933" y="4428000"/>
              <a:ext cx="1870131" cy="540000"/>
            </a:xfrm>
            <a:prstGeom prst="rect">
              <a:avLst/>
            </a:prstGeom>
          </p:spPr>
        </p:pic>
        <p:grpSp>
          <p:nvGrpSpPr>
            <p:cNvPr id="14" name="Group 5"/>
            <p:cNvGrpSpPr>
              <a:grpSpLocks noChangeAspect="1"/>
            </p:cNvGrpSpPr>
            <p:nvPr/>
          </p:nvGrpSpPr>
          <p:grpSpPr>
            <a:xfrm>
              <a:off x="5504164" y="1558336"/>
              <a:ext cx="1996364" cy="490909"/>
              <a:chOff x="5580000" y="1533790"/>
              <a:chExt cx="2196000" cy="540000"/>
            </a:xfrm>
          </p:grpSpPr>
          <p:pic>
            <p:nvPicPr>
              <p:cNvPr id="31" name="Picture 8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000" y="153379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4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96000" y="153379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7"/>
            <p:cNvGrpSpPr>
              <a:grpSpLocks noChangeAspect="1"/>
            </p:cNvGrpSpPr>
            <p:nvPr/>
          </p:nvGrpSpPr>
          <p:grpSpPr>
            <a:xfrm>
              <a:off x="1586340" y="1558336"/>
              <a:ext cx="2029091" cy="490909"/>
              <a:chOff x="1044000" y="-1233000"/>
              <a:chExt cx="2232000" cy="540000"/>
            </a:xfrm>
          </p:grpSpPr>
          <p:pic>
            <p:nvPicPr>
              <p:cNvPr id="27" name="Picture 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000" y="-123300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7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4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584000" y="-123300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43"/>
            <p:cNvSpPr/>
            <p:nvPr/>
          </p:nvSpPr>
          <p:spPr>
            <a:xfrm>
              <a:off x="1512000" y="23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898" y="2430000"/>
              <a:ext cx="1266205" cy="540000"/>
            </a:xfrm>
            <a:prstGeom prst="rect">
              <a:avLst/>
            </a:prstGeom>
          </p:spPr>
        </p:pic>
        <p:pic>
          <p:nvPicPr>
            <p:cNvPr id="1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898" y="2430000"/>
              <a:ext cx="1266205" cy="540000"/>
            </a:xfrm>
            <a:prstGeom prst="rect">
              <a:avLst/>
            </a:prstGeom>
          </p:spPr>
        </p:pic>
        <p:sp>
          <p:nvSpPr>
            <p:cNvPr id="19" name="Rectangle 44"/>
            <p:cNvSpPr/>
            <p:nvPr/>
          </p:nvSpPr>
          <p:spPr>
            <a:xfrm>
              <a:off x="792000" y="1260000"/>
              <a:ext cx="540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0" name="Group 2"/>
            <p:cNvGrpSpPr>
              <a:grpSpLocks noChangeAspect="1"/>
            </p:cNvGrpSpPr>
            <p:nvPr/>
          </p:nvGrpSpPr>
          <p:grpSpPr>
            <a:xfrm rot="16200000">
              <a:off x="72001" y="1980001"/>
              <a:ext cx="1979999" cy="540000"/>
              <a:chOff x="2147452" y="12248"/>
              <a:chExt cx="2243760" cy="665491"/>
            </a:xfrm>
          </p:grpSpPr>
          <p:pic>
            <p:nvPicPr>
              <p:cNvPr id="25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 45"/>
            <p:cNvSpPr/>
            <p:nvPr/>
          </p:nvSpPr>
          <p:spPr>
            <a:xfrm>
              <a:off x="7758000" y="1260000"/>
              <a:ext cx="594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2" name="Group 50"/>
            <p:cNvGrpSpPr>
              <a:grpSpLocks noChangeAspect="1"/>
            </p:cNvGrpSpPr>
            <p:nvPr/>
          </p:nvGrpSpPr>
          <p:grpSpPr>
            <a:xfrm rot="5400000">
              <a:off x="7065001" y="1953001"/>
              <a:ext cx="1979999" cy="594000"/>
              <a:chOff x="2147452" y="12248"/>
              <a:chExt cx="2243760" cy="665491"/>
            </a:xfrm>
          </p:grpSpPr>
          <p:pic>
            <p:nvPicPr>
              <p:cNvPr id="23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2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8787" y="0"/>
            <a:ext cx="4148255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612000" y="720000"/>
            <a:ext cx="7920000" cy="3960000"/>
            <a:chOff x="612000" y="1080000"/>
            <a:chExt cx="7920000" cy="3960000"/>
          </a:xfrm>
        </p:grpSpPr>
        <p:sp>
          <p:nvSpPr>
            <p:cNvPr id="3" name="Rectangle 36"/>
            <p:cNvSpPr/>
            <p:nvPr/>
          </p:nvSpPr>
          <p:spPr>
            <a:xfrm>
              <a:off x="4572000" y="1080000"/>
              <a:ext cx="3960000" cy="396000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4" name="Rectangle 37"/>
            <p:cNvSpPr/>
            <p:nvPr/>
          </p:nvSpPr>
          <p:spPr>
            <a:xfrm>
              <a:off x="612000" y="1080000"/>
              <a:ext cx="3960000" cy="39600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/>
            </a:p>
          </p:txBody>
        </p:sp>
        <p:sp>
          <p:nvSpPr>
            <p:cNvPr id="5" name="Rectangle 65"/>
            <p:cNvSpPr/>
            <p:nvPr/>
          </p:nvSpPr>
          <p:spPr>
            <a:xfrm>
              <a:off x="792000" y="1260000"/>
              <a:ext cx="7560000" cy="3060000"/>
            </a:xfrm>
            <a:prstGeom prst="rect">
              <a:avLst/>
            </a:prstGeom>
            <a:solidFill>
              <a:srgbClr val="CC0000">
                <a:alpha val="25000"/>
              </a:srgbClr>
            </a:solidFill>
            <a:ln>
              <a:solidFill>
                <a:srgbClr val="CC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grpSp>
          <p:nvGrpSpPr>
            <p:cNvPr id="6" name="Group 3"/>
            <p:cNvGrpSpPr/>
            <p:nvPr/>
          </p:nvGrpSpPr>
          <p:grpSpPr>
            <a:xfrm>
              <a:off x="792000" y="3240000"/>
              <a:ext cx="7560000" cy="1080000"/>
              <a:chOff x="414190" y="3451861"/>
              <a:chExt cx="7560000" cy="1080000"/>
            </a:xfrm>
            <a:solidFill>
              <a:srgbClr val="CC0000">
                <a:alpha val="25000"/>
              </a:srgbClr>
            </a:solidFill>
          </p:grpSpPr>
          <p:sp>
            <p:nvSpPr>
              <p:cNvPr id="35" name="Rectangle 70"/>
              <p:cNvSpPr/>
              <p:nvPr/>
            </p:nvSpPr>
            <p:spPr>
              <a:xfrm>
                <a:off x="414190" y="3451861"/>
                <a:ext cx="7560000" cy="10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C000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36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486" y="3541861"/>
                <a:ext cx="3493662" cy="900000"/>
              </a:xfrm>
              <a:prstGeom prst="rect">
                <a:avLst/>
              </a:prstGeom>
              <a:noFill/>
            </p:spPr>
          </p:pic>
        </p:grpSp>
        <p:sp>
          <p:nvSpPr>
            <p:cNvPr id="7" name="Rectangle 52"/>
            <p:cNvSpPr/>
            <p:nvPr/>
          </p:nvSpPr>
          <p:spPr>
            <a:xfrm>
              <a:off x="167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Rectangle 46"/>
            <p:cNvSpPr/>
            <p:nvPr/>
          </p:nvSpPr>
          <p:spPr>
            <a:xfrm>
              <a:off x="5637553" y="23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Rectangle 59"/>
            <p:cNvSpPr/>
            <p:nvPr/>
          </p:nvSpPr>
          <p:spPr>
            <a:xfrm>
              <a:off x="563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Rectangle 58"/>
            <p:cNvSpPr/>
            <p:nvPr/>
          </p:nvSpPr>
          <p:spPr>
            <a:xfrm>
              <a:off x="1677553" y="1440000"/>
              <a:ext cx="1828895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App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1" name="Rectangle 60"/>
            <p:cNvSpPr/>
            <p:nvPr/>
          </p:nvSpPr>
          <p:spPr>
            <a:xfrm>
              <a:off x="1512000" y="14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2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914" y="4428000"/>
              <a:ext cx="1436171" cy="540000"/>
            </a:xfrm>
            <a:prstGeom prst="rect">
              <a:avLst/>
            </a:prstGeom>
          </p:spPr>
        </p:pic>
        <p:pic>
          <p:nvPicPr>
            <p:cNvPr id="13" name="Picture 4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933" y="4428000"/>
              <a:ext cx="1870131" cy="540000"/>
            </a:xfrm>
            <a:prstGeom prst="rect">
              <a:avLst/>
            </a:prstGeom>
          </p:spPr>
        </p:pic>
        <p:grpSp>
          <p:nvGrpSpPr>
            <p:cNvPr id="14" name="Group 5"/>
            <p:cNvGrpSpPr>
              <a:grpSpLocks noChangeAspect="1"/>
            </p:cNvGrpSpPr>
            <p:nvPr/>
          </p:nvGrpSpPr>
          <p:grpSpPr>
            <a:xfrm>
              <a:off x="5504164" y="1558336"/>
              <a:ext cx="1996364" cy="490909"/>
              <a:chOff x="5580000" y="1533790"/>
              <a:chExt cx="2196000" cy="540000"/>
            </a:xfrm>
          </p:grpSpPr>
          <p:pic>
            <p:nvPicPr>
              <p:cNvPr id="31" name="Picture 8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2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000" y="153379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36000" y="15337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4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96000" y="153379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 7"/>
            <p:cNvGrpSpPr>
              <a:grpSpLocks noChangeAspect="1"/>
            </p:cNvGrpSpPr>
            <p:nvPr/>
          </p:nvGrpSpPr>
          <p:grpSpPr>
            <a:xfrm>
              <a:off x="1586340" y="1558336"/>
              <a:ext cx="2029091" cy="490909"/>
              <a:chOff x="1044000" y="-1233000"/>
              <a:chExt cx="2232000" cy="540000"/>
            </a:xfrm>
          </p:grpSpPr>
          <p:pic>
            <p:nvPicPr>
              <p:cNvPr id="27" name="Picture 6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0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8" name="Picture 2" descr="Python-logo-notext.sv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000" y="-123300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7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4000" y="-12330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30" name="Picture 8" descr="Resultado de imagen de springboot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584000" y="-1233000"/>
                <a:ext cx="549001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43"/>
            <p:cNvSpPr/>
            <p:nvPr/>
          </p:nvSpPr>
          <p:spPr>
            <a:xfrm>
              <a:off x="1512000" y="2340000"/>
              <a:ext cx="6048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pic>
          <p:nvPicPr>
            <p:cNvPr id="17" name="Picture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898" y="2430000"/>
              <a:ext cx="1266205" cy="540000"/>
            </a:xfrm>
            <a:prstGeom prst="rect">
              <a:avLst/>
            </a:prstGeom>
          </p:spPr>
        </p:pic>
        <p:pic>
          <p:nvPicPr>
            <p:cNvPr id="18" name="Picture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898" y="2430000"/>
              <a:ext cx="1266205" cy="540000"/>
            </a:xfrm>
            <a:prstGeom prst="rect">
              <a:avLst/>
            </a:prstGeom>
          </p:spPr>
        </p:pic>
        <p:sp>
          <p:nvSpPr>
            <p:cNvPr id="19" name="Rectangle 44"/>
            <p:cNvSpPr/>
            <p:nvPr/>
          </p:nvSpPr>
          <p:spPr>
            <a:xfrm>
              <a:off x="792000" y="1260000"/>
              <a:ext cx="540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0" name="Group 2"/>
            <p:cNvGrpSpPr>
              <a:grpSpLocks noChangeAspect="1"/>
            </p:cNvGrpSpPr>
            <p:nvPr/>
          </p:nvGrpSpPr>
          <p:grpSpPr>
            <a:xfrm rot="16200000">
              <a:off x="72001" y="1980001"/>
              <a:ext cx="1979999" cy="540000"/>
              <a:chOff x="2147452" y="12248"/>
              <a:chExt cx="2243760" cy="665491"/>
            </a:xfrm>
          </p:grpSpPr>
          <p:pic>
            <p:nvPicPr>
              <p:cNvPr id="25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 45"/>
            <p:cNvSpPr/>
            <p:nvPr/>
          </p:nvSpPr>
          <p:spPr>
            <a:xfrm>
              <a:off x="7758000" y="1260000"/>
              <a:ext cx="594000" cy="1979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b="1" dirty="0">
                <a:solidFill>
                  <a:schemeClr val="bg2"/>
                </a:solidFill>
              </a:endParaRPr>
            </a:p>
          </p:txBody>
        </p:sp>
        <p:grpSp>
          <p:nvGrpSpPr>
            <p:cNvPr id="22" name="Group 50"/>
            <p:cNvGrpSpPr>
              <a:grpSpLocks noChangeAspect="1"/>
            </p:cNvGrpSpPr>
            <p:nvPr/>
          </p:nvGrpSpPr>
          <p:grpSpPr>
            <a:xfrm rot="5400000">
              <a:off x="7065001" y="1953001"/>
              <a:ext cx="1979999" cy="594000"/>
              <a:chOff x="2147452" y="12248"/>
              <a:chExt cx="2243760" cy="665491"/>
            </a:xfrm>
          </p:grpSpPr>
          <p:pic>
            <p:nvPicPr>
              <p:cNvPr id="23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1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35534" y="12248"/>
                <a:ext cx="467596" cy="4723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4709;p141"/>
              <p:cNvPicPr preferRelativeResize="0">
                <a:picLocks noChangeAspect="1"/>
              </p:cNvPicPr>
              <p:nvPr/>
            </p:nvPicPr>
            <p:blipFill rotWithShape="1">
              <a:blip r:embed="rId12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47452" y="461045"/>
                <a:ext cx="2243760" cy="2166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2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8787" y="0"/>
            <a:ext cx="4148255" cy="4675909"/>
          </a:xfrm>
          <a:prstGeom prst="rect">
            <a:avLst/>
          </a:prstGeom>
        </p:spPr>
      </p:pic>
      <p:pic>
        <p:nvPicPr>
          <p:cNvPr id="43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48952">
            <a:off x="4213360" y="489787"/>
            <a:ext cx="1374005" cy="350657"/>
          </a:xfrm>
          <a:prstGeom prst="rect">
            <a:avLst/>
          </a:prstGeom>
        </p:spPr>
      </p:pic>
      <p:pic>
        <p:nvPicPr>
          <p:cNvPr id="44" name="Picture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30" y="2550852"/>
            <a:ext cx="1007723" cy="925104"/>
          </a:xfrm>
          <a:prstGeom prst="rect">
            <a:avLst/>
          </a:prstGeom>
        </p:spPr>
      </p:pic>
      <p:pic>
        <p:nvPicPr>
          <p:cNvPr id="45" name="Picture 6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08" y="3540203"/>
            <a:ext cx="1007723" cy="925104"/>
          </a:xfrm>
          <a:prstGeom prst="rect">
            <a:avLst/>
          </a:prstGeom>
        </p:spPr>
      </p:pic>
      <p:grpSp>
        <p:nvGrpSpPr>
          <p:cNvPr id="46" name="Group 56"/>
          <p:cNvGrpSpPr>
            <a:grpSpLocks noChangeAspect="1"/>
          </p:cNvGrpSpPr>
          <p:nvPr/>
        </p:nvGrpSpPr>
        <p:grpSpPr>
          <a:xfrm rot="19916504">
            <a:off x="4742670" y="3412145"/>
            <a:ext cx="792000" cy="389459"/>
            <a:chOff x="5214812" y="3230927"/>
            <a:chExt cx="720000" cy="354051"/>
          </a:xfrm>
        </p:grpSpPr>
        <p:sp>
          <p:nvSpPr>
            <p:cNvPr id="47" name="Rounded Rectangle 57"/>
            <p:cNvSpPr/>
            <p:nvPr/>
          </p:nvSpPr>
          <p:spPr>
            <a:xfrm>
              <a:off x="5582959" y="3301745"/>
              <a:ext cx="301459" cy="1010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63"/>
            <p:cNvSpPr/>
            <p:nvPr/>
          </p:nvSpPr>
          <p:spPr>
            <a:xfrm>
              <a:off x="5783053" y="3258000"/>
              <a:ext cx="101365" cy="1010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64" descr="Inici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812" y="3230927"/>
              <a:ext cx="720000" cy="35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06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93" y="481601"/>
            <a:ext cx="7191910" cy="4045449"/>
          </a:xfrm>
          <a:prstGeom prst="rect">
            <a:avLst/>
          </a:prstGeom>
        </p:spPr>
      </p:pic>
      <p:sp>
        <p:nvSpPr>
          <p:cNvPr id="2" name="Shape 278">
            <a:extLst>
              <a:ext uri="{FF2B5EF4-FFF2-40B4-BE49-F238E27FC236}">
                <a16:creationId xmlns="" xmlns:a16="http://schemas.microsoft.com/office/drawing/2014/main" id="{1EDE3BAF-7AE2-4283-A2C4-F4595CF4A957}"/>
              </a:ext>
            </a:extLst>
          </p:cNvPr>
          <p:cNvSpPr txBox="1"/>
          <p:nvPr/>
        </p:nvSpPr>
        <p:spPr>
          <a:xfrm>
            <a:off x="72293" y="4780215"/>
            <a:ext cx="1553309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bg1"/>
                </a:solidFill>
                <a:latin typeface="Overpass"/>
                <a:ea typeface="Overpass"/>
                <a:cs typeface="Overpass"/>
                <a:sym typeface="Overpass"/>
              </a:rPr>
              <a:t>RED HAT FORUM</a:t>
            </a:r>
            <a:endParaRPr sz="800" dirty="0">
              <a:solidFill>
                <a:schemeClr val="bg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673" y="0"/>
            <a:ext cx="91716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4" descr="Resultado de imagen de back to the future hoverbo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720" y="203477"/>
            <a:ext cx="4454489" cy="44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95" y="444832"/>
            <a:ext cx="3929049" cy="42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20" y="368370"/>
            <a:ext cx="4406760" cy="44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9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620" y="368370"/>
            <a:ext cx="4406760" cy="440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5" y="204265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34" y="65334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0" y="2015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6" y="314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89" y="176056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13" y="3727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55" y="26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5" y="30499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59" y="146741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0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5" y="204265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34" y="65334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0" y="2015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6" y="314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89" y="176056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13" y="3727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55" y="26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5" y="30499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59" y="146741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Oval 57"/>
          <p:cNvSpPr>
            <a:spLocks noChangeAspect="1"/>
          </p:cNvSpPr>
          <p:nvPr/>
        </p:nvSpPr>
        <p:spPr>
          <a:xfrm>
            <a:off x="2808000" y="807750"/>
            <a:ext cx="3528000" cy="3528000"/>
          </a:xfrm>
          <a:prstGeom prst="ellipse">
            <a:avLst/>
          </a:prstGeom>
          <a:gradFill rotWithShape="1">
            <a:gsLst>
              <a:gs pos="0">
                <a:srgbClr val="00882B">
                  <a:tint val="50000"/>
                  <a:satMod val="300000"/>
                </a:srgbClr>
              </a:gs>
              <a:gs pos="35000">
                <a:srgbClr val="00882B">
                  <a:tint val="37000"/>
                  <a:satMod val="300000"/>
                </a:srgbClr>
              </a:gs>
              <a:gs pos="100000">
                <a:srgbClr val="00882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882B">
                <a:shade val="95000"/>
                <a:satMod val="104999"/>
              </a:srgbClr>
            </a:solidFill>
            <a:prstDash val="solid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rIns="0" rtlCol="0" anchor="ctr"/>
          <a:lstStyle/>
          <a:p>
            <a:pPr algn="ctr" defTabSz="825500" hangingPunct="0">
              <a:buClrTx/>
              <a:buFontTx/>
              <a:buNone/>
            </a:pPr>
            <a:r>
              <a:rPr lang="en-US" sz="4400" dirty="0">
                <a:solidFill>
                  <a:schemeClr val="tx1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</a:rPr>
              <a:t>Enterprise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633" y="3059292"/>
            <a:ext cx="2189001" cy="76639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04880" y="179585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46896" y="1540771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62478" y="350690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67913" y="3420353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4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5" y="204265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34" y="65334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0" y="2015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96" y="314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89" y="176056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13" y="3727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55" y="26835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5" y="30499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759" y="146741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41" y="754984"/>
            <a:ext cx="3657917" cy="363353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946152" y="161795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Business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36285" y="2694191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Architecture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29969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Development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66285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Operation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734667"/>
            <a:ext cx="1080000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1837391"/>
            <a:ext cx="1080000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76" y="2560642"/>
            <a:ext cx="1080000" cy="108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2" y="2562240"/>
            <a:ext cx="1080000" cy="1080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04880" y="179585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46896" y="1540771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62478" y="350690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67913" y="3420353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Clients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41" y="754984"/>
            <a:ext cx="3657917" cy="36335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46152" y="161795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Business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36285" y="2694191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Architecture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9969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Development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6285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Operation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734667"/>
            <a:ext cx="1080000" cy="108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1837391"/>
            <a:ext cx="1080000" cy="108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76" y="2560642"/>
            <a:ext cx="1080000" cy="108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2" y="2562240"/>
            <a:ext cx="1080000" cy="1080000"/>
          </a:xfrm>
          <a:prstGeom prst="rect">
            <a:avLst/>
          </a:prstGeom>
        </p:spPr>
      </p:pic>
      <p:sp>
        <p:nvSpPr>
          <p:cNvPr id="33" name="Oval 32"/>
          <p:cNvSpPr>
            <a:spLocks noChangeAspect="1"/>
          </p:cNvSpPr>
          <p:nvPr/>
        </p:nvSpPr>
        <p:spPr>
          <a:xfrm>
            <a:off x="1008000" y="108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&amp; Now</a:t>
            </a: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577164" y="252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Good</a:t>
            </a: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7092000" y="252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Cheap</a:t>
            </a: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6480000" y="828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Pretty</a:t>
            </a:r>
          </a:p>
        </p:txBody>
      </p:sp>
    </p:spTree>
    <p:extLst>
      <p:ext uri="{BB962C8B-B14F-4D97-AF65-F5344CB8AC3E}">
        <p14:creationId xmlns:p14="http://schemas.microsoft.com/office/powerpoint/2010/main" val="14089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41" y="754984"/>
            <a:ext cx="3657917" cy="3633531"/>
          </a:xfrm>
          <a:prstGeom prst="rect">
            <a:avLst/>
          </a:prstGeom>
        </p:spPr>
      </p:pic>
      <p:pic>
        <p:nvPicPr>
          <p:cNvPr id="20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734667"/>
            <a:ext cx="1080000" cy="1080000"/>
          </a:xfrm>
          <a:prstGeom prst="rect">
            <a:avLst/>
          </a:prstGeom>
        </p:spPr>
      </p:pic>
      <p:sp>
        <p:nvSpPr>
          <p:cNvPr id="21" name="TextBox 34"/>
          <p:cNvSpPr txBox="1"/>
          <p:nvPr/>
        </p:nvSpPr>
        <p:spPr>
          <a:xfrm>
            <a:off x="3946152" y="1617952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Business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6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99" y="1837391"/>
            <a:ext cx="1080000" cy="1080000"/>
          </a:xfrm>
          <a:prstGeom prst="rect">
            <a:avLst/>
          </a:prstGeom>
        </p:spPr>
      </p:pic>
      <p:sp>
        <p:nvSpPr>
          <p:cNvPr id="27" name="TextBox 35"/>
          <p:cNvSpPr txBox="1"/>
          <p:nvPr/>
        </p:nvSpPr>
        <p:spPr>
          <a:xfrm>
            <a:off x="3936285" y="2694191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Architecture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4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02" y="2562240"/>
            <a:ext cx="1080000" cy="1080000"/>
          </a:xfrm>
          <a:prstGeom prst="rect">
            <a:avLst/>
          </a:prstGeom>
        </p:spPr>
      </p:pic>
      <p:pic>
        <p:nvPicPr>
          <p:cNvPr id="35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76" y="2560642"/>
            <a:ext cx="1080000" cy="10800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229969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Development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566285" y="3482655"/>
            <a:ext cx="1260000" cy="32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Operation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Picture 2" descr="back to the future cloc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89" y="361911"/>
            <a:ext cx="1765795" cy="108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1"/>
          <p:cNvSpPr>
            <a:spLocks noChangeAspect="1"/>
          </p:cNvSpPr>
          <p:nvPr/>
        </p:nvSpPr>
        <p:spPr>
          <a:xfrm>
            <a:off x="1008000" y="108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Time to Market</a:t>
            </a:r>
            <a:endParaRPr lang="en-US" sz="2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Oval 31"/>
          <p:cNvSpPr>
            <a:spLocks noChangeAspect="1"/>
          </p:cNvSpPr>
          <p:nvPr/>
        </p:nvSpPr>
        <p:spPr>
          <a:xfrm>
            <a:off x="577164" y="252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Resilient</a:t>
            </a:r>
            <a:endParaRPr lang="en-US" sz="2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8" y="3268521"/>
            <a:ext cx="2497164" cy="1392135"/>
          </a:xfrm>
          <a:prstGeom prst="rect">
            <a:avLst/>
          </a:prstGeom>
        </p:spPr>
      </p:pic>
      <p:pic>
        <p:nvPicPr>
          <p:cNvPr id="42" name="Picture 4" descr="Resultado de imagen de back to the future flu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069" y="593368"/>
            <a:ext cx="994591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9"/>
          <p:cNvSpPr>
            <a:spLocks noChangeAspect="1"/>
          </p:cNvSpPr>
          <p:nvPr/>
        </p:nvSpPr>
        <p:spPr>
          <a:xfrm>
            <a:off x="6223317" y="9291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Adapt &amp;</a:t>
            </a:r>
            <a:b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Innovate</a:t>
            </a:r>
            <a:endParaRPr lang="en-US" sz="2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Oval 32"/>
          <p:cNvSpPr>
            <a:spLocks noChangeAspect="1"/>
          </p:cNvSpPr>
          <p:nvPr/>
        </p:nvSpPr>
        <p:spPr>
          <a:xfrm>
            <a:off x="7092000" y="2520000"/>
            <a:ext cx="1584000" cy="990000"/>
          </a:xfrm>
          <a:prstGeom prst="ellipse">
            <a:avLst/>
          </a:prstGeom>
          <a:gradFill>
            <a:gsLst>
              <a:gs pos="0">
                <a:srgbClr val="F9EE8E"/>
              </a:gs>
              <a:gs pos="35000">
                <a:srgbClr val="F6E86F"/>
              </a:gs>
              <a:gs pos="100000">
                <a:srgbClr val="FFB738"/>
              </a:gs>
            </a:gsLst>
            <a:lin ang="4800000" scaled="0"/>
          </a:gradFill>
          <a:ln>
            <a:solidFill>
              <a:srgbClr val="9C8C0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 Costs</a:t>
            </a:r>
            <a:endParaRPr lang="en-US" sz="20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5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0370" y="2978266"/>
            <a:ext cx="1035463" cy="16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162</Words>
  <Application>Microsoft Office PowerPoint</Application>
  <PresentationFormat>On-screen Show (16:9)</PresentationFormat>
  <Paragraphs>85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Helvetica</vt:lpstr>
      <vt:lpstr>Overpass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javier.del.valle@everis.com</dc:creator>
  <cp:lastModifiedBy>Francisco Javier del Valle Fernandez</cp:lastModifiedBy>
  <cp:revision>111</cp:revision>
  <dcterms:modified xsi:type="dcterms:W3CDTF">2018-11-06T09:03:13Z</dcterms:modified>
</cp:coreProperties>
</file>